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72" r:id="rId2"/>
    <p:sldId id="285" r:id="rId3"/>
    <p:sldId id="276" r:id="rId4"/>
    <p:sldId id="282" r:id="rId5"/>
    <p:sldId id="277" r:id="rId6"/>
    <p:sldId id="283" r:id="rId7"/>
    <p:sldId id="278" r:id="rId8"/>
    <p:sldId id="284" r:id="rId9"/>
    <p:sldId id="281" r:id="rId10"/>
    <p:sldId id="28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6324" autoAdjust="0"/>
  </p:normalViewPr>
  <p:slideViewPr>
    <p:cSldViewPr snapToGrid="0">
      <p:cViewPr varScale="1">
        <p:scale>
          <a:sx n="52" d="100"/>
          <a:sy n="52" d="100"/>
        </p:scale>
        <p:origin x="-1422" y="-10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what you would said to introduce yourself to your executive audience and tell them what you are going to cover in your presentation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a:solidFill>
                <a:srgbClr val="0070C0"/>
              </a:solidFill>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solidFill>
                  <a:srgbClr val="0070C0"/>
                </a:solidFill>
                <a:highlight>
                  <a:srgbClr val="FFFF00"/>
                </a:highlight>
              </a:rPr>
              <a:t>Do Not type every word you plan to say on the slide. Use bullet points only.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solidFill>
                  <a:srgbClr val="0070C0"/>
                </a:solidFill>
                <a:highlight>
                  <a:srgbClr val="FFFF00"/>
                </a:highlight>
              </a:rPr>
              <a:t>Everything you would say if you were giving a live presentation should be provided in text form in the speaker notes section of each slide. </a:t>
            </a: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kern="1200" dirty="0">
                <a:solidFill>
                  <a:schemeClr val="tx1"/>
                </a:solidFill>
                <a:effectLst/>
                <a:latin typeface="+mn-lt"/>
                <a:ea typeface="+mn-ea"/>
                <a:cs typeface="+mn-cs"/>
              </a:rPr>
              <a:t>The high prices result from contracts with manufacturers, for instance, those in Asia like China. A labor shortage in China, especially in the manufacture of the iPhone series, has forced the company to hire more workers and offer higher bonuses that reduce profitability. The company provides overtime bonuses of an average of $ 925.8 for recruits in various production lines and locations.</a:t>
            </a:r>
          </a:p>
          <a:p>
            <a:pPr marL="171450" indent="-171450">
              <a:buFontTx/>
              <a:buChar char="-"/>
            </a:pPr>
            <a:r>
              <a:rPr lang="en-US" sz="1200" kern="1200" dirty="0">
                <a:solidFill>
                  <a:schemeClr val="tx1"/>
                </a:solidFill>
                <a:effectLst/>
                <a:latin typeface="+mn-lt"/>
                <a:ea typeface="+mn-ea"/>
                <a:cs typeface="+mn-cs"/>
              </a:rPr>
              <a:t>Apple’s most significant opportunity is its innovations to explore more new products apart from the existing ones. They include online services and smart TVs. The development of new products lines is a sure way of supporting the growth of a business against other competing firms in the market. It also enables a company to benefit from untapped opportunities. Currently, the need for online services and smart TVs is high. The global online demand market is expected to reach $1.4 trillion as of 2027 </a:t>
            </a:r>
          </a:p>
          <a:p>
            <a:pPr marL="171450" indent="-171450">
              <a:buFontTx/>
              <a:buChar char="-"/>
            </a:pPr>
            <a:r>
              <a:rPr lang="en-US" sz="1200" kern="1200" dirty="0">
                <a:solidFill>
                  <a:schemeClr val="tx1"/>
                </a:solidFill>
                <a:effectLst/>
                <a:latin typeface="+mn-lt"/>
                <a:ea typeface="+mn-ea"/>
                <a:cs typeface="+mn-cs"/>
              </a:rPr>
              <a:t>Imitation It has always posed a serious threat to well-known businesses throughout history. When Apple releases a new product, other firms respond by releasing a copy of a substitute product. Technology gets stolen from time to time. There are a lot of fake items on the market as well. Recently, 6 counterfeit iPhones produced by Chinese producers were discovered in the Chinese market.</a:t>
            </a:r>
          </a:p>
          <a:p>
            <a:pPr marL="171450" indent="-171450">
              <a:buFontTx/>
              <a:buChar char="-"/>
            </a:pPr>
            <a:endParaRPr lang="en-US" i="1" dirty="0"/>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t>2</a:t>
            </a:fld>
            <a:endParaRPr lang="en-US"/>
          </a:p>
        </p:txBody>
      </p:sp>
    </p:spTree>
    <p:extLst>
      <p:ext uri="{BB962C8B-B14F-4D97-AF65-F5344CB8AC3E}">
        <p14:creationId xmlns:p14="http://schemas.microsoft.com/office/powerpoint/2010/main" val="1820705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People are growing more reliant on technology, and they have become increasingly reliant on cellphones. Portable devices become more appealing to them. As a result, demand for smartphones may continue to rise at a rapid pace.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1" kern="1200" dirty="0">
                <a:solidFill>
                  <a:schemeClr val="tx1"/>
                </a:solidFill>
                <a:effectLst/>
                <a:latin typeface="+mn-lt"/>
                <a:ea typeface="+mn-ea"/>
                <a:cs typeface="+mn-cs"/>
              </a:rPr>
              <a:t>The company should increase the number of its authorized sellers. This will help them reach more people, and even open up new potential markets.</a:t>
            </a:r>
          </a:p>
          <a:p>
            <a:endParaRPr lang="en-US" i="1" dirty="0"/>
          </a:p>
        </p:txBody>
      </p:sp>
      <p:sp>
        <p:nvSpPr>
          <p:cNvPr id="4" name="Slide Number Placeholder 3"/>
          <p:cNvSpPr>
            <a:spLocks noGrp="1"/>
          </p:cNvSpPr>
          <p:nvPr>
            <p:ph type="sldNum" sz="quarter" idx="5"/>
          </p:nvPr>
        </p:nvSpPr>
        <p:spPr/>
        <p:txBody>
          <a:bodyPr/>
          <a:lstStyle/>
          <a:p>
            <a:fld id="{893B0CF2-7F87-4E02-A248-870047730F99}" type="slidenum">
              <a:rPr lang="en-US" smtClean="0"/>
              <a:t>3</a:t>
            </a:fld>
            <a:endParaRPr lang="en-US"/>
          </a:p>
        </p:txBody>
      </p:sp>
    </p:spTree>
    <p:extLst>
      <p:ext uri="{BB962C8B-B14F-4D97-AF65-F5344CB8AC3E}">
        <p14:creationId xmlns:p14="http://schemas.microsoft.com/office/powerpoint/2010/main" val="4237878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1" kern="1200" dirty="0">
                <a:solidFill>
                  <a:schemeClr val="tx1"/>
                </a:solidFill>
                <a:effectLst/>
                <a:latin typeface="+mn-lt"/>
                <a:ea typeface="+mn-ea"/>
                <a:cs typeface="+mn-cs"/>
              </a:rPr>
              <a:t>The company should increase the number of its authorized sellers. This will help them reach more people, and even open up new potential markets.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Apple can ensure that low earners buy their products by giving discounted prices. It should have a loyalty program for the existing consumers too</a:t>
            </a:r>
            <a:endParaRPr lang="en-US" sz="1200" b="0" i="1" kern="1200" dirty="0">
              <a:solidFill>
                <a:schemeClr val="tx1"/>
              </a:solidFill>
              <a:effectLst/>
              <a:latin typeface="+mn-lt"/>
              <a:ea typeface="+mn-ea"/>
              <a:cs typeface="+mn-cs"/>
            </a:endParaRPr>
          </a:p>
          <a:p>
            <a:endParaRPr lang="en-US" i="1" dirty="0"/>
          </a:p>
        </p:txBody>
      </p:sp>
      <p:sp>
        <p:nvSpPr>
          <p:cNvPr id="4" name="Slide Number Placeholder 3"/>
          <p:cNvSpPr>
            <a:spLocks noGrp="1"/>
          </p:cNvSpPr>
          <p:nvPr>
            <p:ph type="sldNum" sz="quarter" idx="5"/>
          </p:nvPr>
        </p:nvSpPr>
        <p:spPr/>
        <p:txBody>
          <a:bodyPr/>
          <a:lstStyle/>
          <a:p>
            <a:fld id="{893B0CF2-7F87-4E02-A248-870047730F99}" type="slidenum">
              <a:rPr lang="en-US" smtClean="0"/>
              <a:t>4</a:t>
            </a:fld>
            <a:endParaRPr lang="en-US"/>
          </a:p>
        </p:txBody>
      </p:sp>
    </p:spTree>
    <p:extLst>
      <p:ext uri="{BB962C8B-B14F-4D97-AF65-F5344CB8AC3E}">
        <p14:creationId xmlns:p14="http://schemas.microsoft.com/office/powerpoint/2010/main" val="3599680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The company’s essential resources include financial resources, for instance, high-profit margins and large cash deposits that cushion the company during economic turmoil and enable it to run its operations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Apple company has a higher employee retention rate due to its higher pay. The company has high technological resources in its manufacturing centers that enable it to manufacture quality products. The resources are cushioned by highly skilled employees, especially designers and engineers who spearhead innovations </a:t>
            </a:r>
            <a:endParaRPr lang="en-US" i="1" dirty="0"/>
          </a:p>
        </p:txBody>
      </p:sp>
      <p:sp>
        <p:nvSpPr>
          <p:cNvPr id="4" name="Slide Number Placeholder 3"/>
          <p:cNvSpPr>
            <a:spLocks noGrp="1"/>
          </p:cNvSpPr>
          <p:nvPr>
            <p:ph type="sldNum" sz="quarter" idx="5"/>
          </p:nvPr>
        </p:nvSpPr>
        <p:spPr/>
        <p:txBody>
          <a:bodyPr/>
          <a:lstStyle/>
          <a:p>
            <a:fld id="{893B0CF2-7F87-4E02-A248-870047730F99}" type="slidenum">
              <a:rPr lang="en-US" smtClean="0"/>
              <a:t>5</a:t>
            </a:fld>
            <a:endParaRPr lang="en-US"/>
          </a:p>
        </p:txBody>
      </p:sp>
    </p:spTree>
    <p:extLst>
      <p:ext uri="{BB962C8B-B14F-4D97-AF65-F5344CB8AC3E}">
        <p14:creationId xmlns:p14="http://schemas.microsoft.com/office/powerpoint/2010/main" val="2518436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 company should continue producing quality unique products  for its customers. Most customers, is not all, have come to terms with the premium prices and appreciate the efforts that the company puts in to deliver uniquely quality products. Most people won’t mind spending a little bit more to get better. As they say, cheap is expensive.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Apple has a sizable amount of retained earnings on its books. They can shift funds to R&amp;D; investment in the research and development department will strengthen the department, which may grow stronger.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i="1" dirty="0"/>
          </a:p>
        </p:txBody>
      </p:sp>
      <p:sp>
        <p:nvSpPr>
          <p:cNvPr id="4" name="Slide Number Placeholder 3"/>
          <p:cNvSpPr>
            <a:spLocks noGrp="1"/>
          </p:cNvSpPr>
          <p:nvPr>
            <p:ph type="sldNum" sz="quarter" idx="5"/>
          </p:nvPr>
        </p:nvSpPr>
        <p:spPr/>
        <p:txBody>
          <a:bodyPr/>
          <a:lstStyle/>
          <a:p>
            <a:fld id="{893B0CF2-7F87-4E02-A248-870047730F99}" type="slidenum">
              <a:rPr lang="en-US" smtClean="0"/>
              <a:t>6</a:t>
            </a:fld>
            <a:endParaRPr lang="en-US"/>
          </a:p>
        </p:txBody>
      </p:sp>
    </p:spTree>
    <p:extLst>
      <p:ext uri="{BB962C8B-B14F-4D97-AF65-F5344CB8AC3E}">
        <p14:creationId xmlns:p14="http://schemas.microsoft.com/office/powerpoint/2010/main" val="3340933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Apple Inc uses a related constrained diversification strategy to diversify its products. Under the related constraint strategy, affirm generates over 30 % of its earnings outside a dominant business (</a:t>
            </a:r>
            <a:r>
              <a:rPr lang="en-US" sz="1200" kern="1200" dirty="0" err="1">
                <a:solidFill>
                  <a:schemeClr val="tx1"/>
                </a:solidFill>
                <a:effectLst/>
                <a:latin typeface="+mn-lt"/>
                <a:ea typeface="+mn-ea"/>
                <a:cs typeface="+mn-cs"/>
              </a:rPr>
              <a:t>Hitt</a:t>
            </a:r>
            <a:r>
              <a:rPr lang="en-US" sz="1200" kern="1200" dirty="0">
                <a:solidFill>
                  <a:schemeClr val="tx1"/>
                </a:solidFill>
                <a:effectLst/>
                <a:latin typeface="+mn-lt"/>
                <a:ea typeface="+mn-ea"/>
                <a:cs typeface="+mn-cs"/>
              </a:rPr>
              <a:t> et al., 2020). The firm's businesses are related to each other in various ways. Product diversification is a basic form of corporate-level strategy that concerns the market scope and industries that a firm competes. It encompasses efforts by managers to buy, create and sell various businesses to match strengths and skills with the presented opportunities.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The company began by venturing in the computer industry with its Macintosh computer and eventually started offering various products that include personal computers, music devices, phones, smart watches, and other products (</a:t>
            </a:r>
            <a:r>
              <a:rPr lang="en-US" sz="1200" kern="1200" dirty="0" err="1">
                <a:solidFill>
                  <a:schemeClr val="tx1"/>
                </a:solidFill>
                <a:effectLst/>
                <a:latin typeface="+mn-lt"/>
                <a:ea typeface="+mn-ea"/>
                <a:cs typeface="+mn-cs"/>
              </a:rPr>
              <a:t>Lockamy</a:t>
            </a:r>
            <a:r>
              <a:rPr lang="en-US" sz="1200" kern="1200" dirty="0">
                <a:solidFill>
                  <a:schemeClr val="tx1"/>
                </a:solidFill>
                <a:effectLst/>
                <a:latin typeface="+mn-lt"/>
                <a:ea typeface="+mn-ea"/>
                <a:cs typeface="+mn-cs"/>
              </a:rPr>
              <a:t> III, 2017).  Apple uses economies of scope to escalate efficiency and create more value by using many similar resources for its various products. At the core of its corporate strategy is its ability to design and develop its hardware, operating systems, software, and digital services.  The ability to produce exceptional and innovative designs gives the company a competitive advantage over its rivals. The use of related diversification utilizing direct links between the company's business units allows it to maximize its resources because the vital and expensive resources are shared.  The company uses similar outsourcing of hardware from Samsung, outbound, and throughput processes. The company's operating (OS X) is the same system used in iPad, iPhone, and Apple TV. The strategy works well for the company for saves costs because the resources are shared by multiple businesses (Kopp, 2017). Another advantage the company derives from such a strategy by using the same product distributors to sell its various products.  This allows its customers to get a variety of the company's products under the same roof.</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893B0CF2-7F87-4E02-A248-870047730F99}" type="slidenum">
              <a:rPr lang="en-US" smtClean="0"/>
              <a:t>7</a:t>
            </a:fld>
            <a:endParaRPr lang="en-US"/>
          </a:p>
        </p:txBody>
      </p:sp>
    </p:spTree>
    <p:extLst>
      <p:ext uri="{BB962C8B-B14F-4D97-AF65-F5344CB8AC3E}">
        <p14:creationId xmlns:p14="http://schemas.microsoft.com/office/powerpoint/2010/main" val="2650875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Apple's strategy is the most relevant for long-term success. The less similar its products are to those of the competitors, the more Apple Inc. wards off competition from its close rivals like Samsung, HP, Sony, and Amazon. The company's customers consider Apple's products like iPhone, iTunes, iPad, and Apple TV.  Apple unveiled more unique products, for instance, iMac, iPad Pro, Apple TV 4K, and the </a:t>
            </a:r>
            <a:r>
              <a:rPr lang="en-US" sz="1200" kern="1200" dirty="0" err="1">
                <a:solidFill>
                  <a:schemeClr val="tx1"/>
                </a:solidFill>
                <a:effectLst/>
                <a:latin typeface="+mn-lt"/>
                <a:ea typeface="+mn-ea"/>
                <a:cs typeface="+mn-cs"/>
              </a:rPr>
              <a:t>AirTag</a:t>
            </a:r>
            <a:r>
              <a:rPr lang="en-US" sz="1200" kern="1200" dirty="0">
                <a:solidFill>
                  <a:schemeClr val="tx1"/>
                </a:solidFill>
                <a:effectLst/>
                <a:latin typeface="+mn-lt"/>
                <a:ea typeface="+mn-ea"/>
                <a:cs typeface="+mn-cs"/>
              </a:rPr>
              <a:t> tracking device. The products are stand-alone due to their exceptional quality and performance, making customers strive to buy them at such premium prices. The quality products attract the affluent community after identifying themselves with such products from a renowned company. They tend to perceive the products as the essential items that also guarantee them status and prestige. The strategy is viable for it cements customer loyalty that also swells sales.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Another differentiation is the use of chosen retail stores worldwide to distribute its products globally. Its service delivery is exceptional and superior to its competitors, cushioned by its resourceful customer service team. The company's dominance in the manufacture of digital music players, mobile phones, and computers is based on various competencies within the company. Outsourcing hardware components from other firms, for example, Samsung enables its designers to improve the quality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3B0CF2-7F87-4E02-A248-870047730F99}" type="slidenum">
              <a:rPr lang="en-US" smtClean="0"/>
              <a:t>8</a:t>
            </a:fld>
            <a:endParaRPr lang="en-US"/>
          </a:p>
        </p:txBody>
      </p:sp>
    </p:spTree>
    <p:extLst>
      <p:ext uri="{BB962C8B-B14F-4D97-AF65-F5344CB8AC3E}">
        <p14:creationId xmlns:p14="http://schemas.microsoft.com/office/powerpoint/2010/main" val="1397175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kern="1200" dirty="0">
                <a:solidFill>
                  <a:schemeClr val="tx1"/>
                </a:solidFill>
                <a:effectLst/>
                <a:latin typeface="+mn-lt"/>
                <a:ea typeface="+mn-ea"/>
                <a:cs typeface="+mn-cs"/>
              </a:rPr>
              <a:t>They include suppliers, customers, local groups, pressure groups, and the government. The company has successfully maintained over 1.5 billion customers of its devices via healthy communications using social media platforms and company websites (Ting &amp; </a:t>
            </a:r>
            <a:r>
              <a:rPr lang="en-US" sz="1200" kern="1200" dirty="0" err="1">
                <a:solidFill>
                  <a:schemeClr val="tx1"/>
                </a:solidFill>
                <a:effectLst/>
                <a:latin typeface="+mn-lt"/>
                <a:ea typeface="+mn-ea"/>
                <a:cs typeface="+mn-cs"/>
              </a:rPr>
              <a:t>Yiweihua</a:t>
            </a:r>
            <a:r>
              <a:rPr lang="en-US" sz="1200" kern="1200" dirty="0">
                <a:solidFill>
                  <a:schemeClr val="tx1"/>
                </a:solidFill>
                <a:effectLst/>
                <a:latin typeface="+mn-lt"/>
                <a:ea typeface="+mn-ea"/>
                <a:cs typeface="+mn-cs"/>
              </a:rPr>
              <a:t>, 2020). It also works with hundreds of suppliers across the globe, for instance, from China, Japan, the USA, and Taiwan. The company ensures complacency by obeying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laws and environmental policies. The company was the first to join the Fair Labor Association and has worked closely with environmental groups and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law advocates. To add, the company allows outside monitoring of the facilities that manufacture and supply its components.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 </a:t>
            </a:r>
            <a:r>
              <a:rPr lang="en-US" sz="1200" kern="1200" dirty="0">
                <a:solidFill>
                  <a:schemeClr val="tx1"/>
                </a:solidFill>
                <a:effectLst/>
                <a:latin typeface="+mn-lt"/>
                <a:ea typeface="+mn-ea"/>
                <a:cs typeface="+mn-cs"/>
              </a:rPr>
              <a:t>The company relates well with both internal and external stakeholders. The major internal stakeholders of Apple are the executive, employees, the Board of Directors, and shareholders. Effective leadership has been the reason behind its international success. The company acknowledges the efforts of its employees in the success of its objectives. Apple's policy states that "employees cannot work for over 60 hours weekly" (Ting &amp; </a:t>
            </a:r>
            <a:r>
              <a:rPr lang="en-US" sz="1200" kern="1200" dirty="0" err="1">
                <a:solidFill>
                  <a:schemeClr val="tx1"/>
                </a:solidFill>
                <a:effectLst/>
                <a:latin typeface="+mn-lt"/>
                <a:ea typeface="+mn-ea"/>
                <a:cs typeface="+mn-cs"/>
              </a:rPr>
              <a:t>Yiweihua</a:t>
            </a:r>
            <a:r>
              <a:rPr lang="en-US" sz="1200" kern="1200" dirty="0">
                <a:solidFill>
                  <a:schemeClr val="tx1"/>
                </a:solidFill>
                <a:effectLst/>
                <a:latin typeface="+mn-lt"/>
                <a:ea typeface="+mn-ea"/>
                <a:cs typeface="+mn-cs"/>
              </a:rPr>
              <a:t> 2020, p.15). It also has a conducive working environment, housing, and excellent amenities. It also pays its employees well. Apple has both institutional and individual shareholders who have shares worth millions. The shareholders are involved in making critical decisions for the success of the company.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9</a:t>
            </a:fld>
            <a:endParaRPr lang="en-US"/>
          </a:p>
        </p:txBody>
      </p:sp>
    </p:spTree>
    <p:extLst>
      <p:ext uri="{BB962C8B-B14F-4D97-AF65-F5344CB8AC3E}">
        <p14:creationId xmlns:p14="http://schemas.microsoft.com/office/powerpoint/2010/main" val="1228618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5"/>
          </p:nvPr>
        </p:nvSpPr>
        <p:spPr/>
        <p:txBody>
          <a:bodyPr/>
          <a:lstStyle/>
          <a:p>
            <a:fld id="{893B0CF2-7F87-4E02-A248-870047730F99}" type="slidenum">
              <a:rPr lang="en-US" smtClean="0"/>
              <a:t>10</a:t>
            </a:fld>
            <a:endParaRPr lang="en-US"/>
          </a:p>
        </p:txBody>
      </p:sp>
    </p:spTree>
    <p:extLst>
      <p:ext uri="{BB962C8B-B14F-4D97-AF65-F5344CB8AC3E}">
        <p14:creationId xmlns:p14="http://schemas.microsoft.com/office/powerpoint/2010/main" val="3489695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9/21/2021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9/21/2021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9/21/2021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9/21/2021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9/21/2021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9/21/2021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9/21/2021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9/21/2021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9/21/2021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9/21/2021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9/21/2021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9/21/2021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solidFill>
                  <a:schemeClr val="tx1"/>
                </a:solidFill>
              </a:rPr>
              <a:t>BUS499 Capstone</a:t>
            </a:r>
          </a:p>
        </p:txBody>
      </p:sp>
      <p:sp>
        <p:nvSpPr>
          <p:cNvPr id="5" name="Subtitle 4"/>
          <p:cNvSpPr>
            <a:spLocks noGrp="1"/>
          </p:cNvSpPr>
          <p:nvPr>
            <p:ph type="subTitle" idx="1"/>
          </p:nvPr>
        </p:nvSpPr>
        <p:spPr/>
        <p:txBody>
          <a:bodyPr/>
          <a:lstStyle/>
          <a:p>
            <a:r>
              <a:rPr lang="en-US" dirty="0"/>
              <a:t>Week 10 Assignment</a:t>
            </a:r>
          </a:p>
          <a:p>
            <a:r>
              <a:rPr lang="en-US" dirty="0"/>
              <a:t>Insert Student’s Name Here</a:t>
            </a:r>
          </a:p>
          <a:p>
            <a:endParaRPr lang="en-US" dirty="0"/>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SWOT Analysis of Apple Inc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63788612"/>
              </p:ext>
            </p:extLst>
          </p:nvPr>
        </p:nvGraphicFramePr>
        <p:xfrm>
          <a:off x="609600" y="1935162"/>
          <a:ext cx="10972800" cy="3474720"/>
        </p:xfrm>
        <a:graphic>
          <a:graphicData uri="http://schemas.openxmlformats.org/drawingml/2006/table">
            <a:tbl>
              <a:tblPr firstRow="1" bandRow="1">
                <a:tableStyleId>{8799B23B-EC83-4686-B30A-512413B5E67A}</a:tableStyleId>
              </a:tblPr>
              <a:tblGrid>
                <a:gridCol w="5486400">
                  <a:extLst>
                    <a:ext uri="{9D8B030D-6E8A-4147-A177-3AD203B41FA5}">
                      <a16:colId xmlns:a16="http://schemas.microsoft.com/office/drawing/2014/main" xmlns="" val="3299015809"/>
                    </a:ext>
                  </a:extLst>
                </a:gridCol>
                <a:gridCol w="5486400">
                  <a:extLst>
                    <a:ext uri="{9D8B030D-6E8A-4147-A177-3AD203B41FA5}">
                      <a16:colId xmlns:a16="http://schemas.microsoft.com/office/drawing/2014/main" xmlns="" val="2461097463"/>
                    </a:ext>
                  </a:extLst>
                </a:gridCol>
              </a:tblGrid>
              <a:tr h="1704853">
                <a:tc>
                  <a:txBody>
                    <a:bodyPr/>
                    <a:lstStyle/>
                    <a:p>
                      <a:r>
                        <a:rPr lang="en-US" dirty="0"/>
                        <a:t>Strengths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chemeClr val="tx1"/>
                          </a:solidFill>
                        </a:rPr>
                        <a:t>High profit margins due to premium pricing.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chemeClr val="tx1"/>
                          </a:solidFill>
                        </a:rPr>
                        <a:t>Provision of quality products.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chemeClr val="tx1"/>
                          </a:solidFill>
                        </a:rPr>
                        <a:t>Impressive brand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chemeClr val="tx1"/>
                          </a:solidFill>
                        </a:rPr>
                        <a:t>Excellent hardware performance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solidFill>
                          <a:srgbClr val="0070C0"/>
                        </a:solidFill>
                      </a:endParaRPr>
                    </a:p>
                  </a:txBody>
                  <a:tcPr/>
                </a:tc>
                <a:tc>
                  <a:txBody>
                    <a:bodyPr/>
                    <a:lstStyle/>
                    <a:p>
                      <a:r>
                        <a:rPr lang="en-US" dirty="0"/>
                        <a:t>Weaknesses</a:t>
                      </a:r>
                    </a:p>
                    <a:p>
                      <a:pPr marL="285750" indent="-285750">
                        <a:buFont typeface="Arial" panose="020B0604020202020204" pitchFamily="34" charset="0"/>
                        <a:buChar char="•"/>
                      </a:pPr>
                      <a:r>
                        <a:rPr lang="en-US" b="0" dirty="0">
                          <a:solidFill>
                            <a:schemeClr val="tx1"/>
                          </a:solidFill>
                        </a:rPr>
                        <a:t>Fewer distribution networks.</a:t>
                      </a:r>
                    </a:p>
                    <a:p>
                      <a:pPr marL="285750" indent="-285750">
                        <a:buFont typeface="Arial" panose="020B0604020202020204" pitchFamily="34" charset="0"/>
                        <a:buChar char="•"/>
                      </a:pPr>
                      <a:r>
                        <a:rPr lang="en-US" b="0" dirty="0">
                          <a:solidFill>
                            <a:schemeClr val="tx1"/>
                          </a:solidFill>
                        </a:rPr>
                        <a:t>Premium pricing. </a:t>
                      </a:r>
                    </a:p>
                    <a:p>
                      <a:pPr marL="285750" indent="-285750">
                        <a:buFont typeface="Arial" panose="020B0604020202020204" pitchFamily="34" charset="0"/>
                        <a:buChar char="•"/>
                      </a:pPr>
                      <a:r>
                        <a:rPr lang="en-US" b="0" dirty="0">
                          <a:solidFill>
                            <a:schemeClr val="tx1"/>
                          </a:solidFill>
                        </a:rPr>
                        <a:t>Not compatible with other devices</a:t>
                      </a:r>
                    </a:p>
                    <a:p>
                      <a:pPr marL="285750" indent="-285750">
                        <a:buFont typeface="Arial" panose="020B0604020202020204" pitchFamily="34" charset="0"/>
                        <a:buChar char="•"/>
                      </a:pPr>
                      <a:r>
                        <a:rPr lang="en-US" b="0" dirty="0">
                          <a:solidFill>
                            <a:schemeClr val="tx1"/>
                          </a:solidFill>
                        </a:rPr>
                        <a:t>Less variety in the iPhone design.</a:t>
                      </a:r>
                    </a:p>
                    <a:p>
                      <a:pPr marL="285750" indent="-285750">
                        <a:buFont typeface="Arial" panose="020B0604020202020204" pitchFamily="34" charset="0"/>
                        <a:buChar char="•"/>
                      </a:pPr>
                      <a:endParaRPr lang="en-US" b="0" dirty="0">
                        <a:solidFill>
                          <a:srgbClr val="0070C0"/>
                        </a:solidFill>
                      </a:endParaRPr>
                    </a:p>
                    <a:p>
                      <a:pPr marL="285750" indent="-285750">
                        <a:buFont typeface="Arial" panose="020B0604020202020204" pitchFamily="34" charset="0"/>
                        <a:buChar char="•"/>
                      </a:pPr>
                      <a:endParaRPr lang="en-US" b="0" dirty="0"/>
                    </a:p>
                  </a:txBody>
                  <a:tcPr/>
                </a:tc>
                <a:extLst>
                  <a:ext uri="{0D108BD9-81ED-4DB2-BD59-A6C34878D82A}">
                    <a16:rowId xmlns:a16="http://schemas.microsoft.com/office/drawing/2014/main" xmlns="" val="1490152647"/>
                  </a:ext>
                </a:extLst>
              </a:tr>
              <a:tr h="979126">
                <a:tc>
                  <a:txBody>
                    <a:bodyPr/>
                    <a:lstStyle/>
                    <a:p>
                      <a:r>
                        <a:rPr lang="en-US" b="1" dirty="0"/>
                        <a:t>Opportunities</a:t>
                      </a:r>
                    </a:p>
                    <a:p>
                      <a:pPr marL="285750" indent="-285750">
                        <a:buFont typeface="Arial" panose="020B0604020202020204" pitchFamily="34" charset="0"/>
                        <a:buChar char="•"/>
                      </a:pPr>
                      <a:r>
                        <a:rPr lang="en-US" b="0" dirty="0">
                          <a:solidFill>
                            <a:schemeClr val="tx1"/>
                          </a:solidFill>
                        </a:rPr>
                        <a:t>Explore new products</a:t>
                      </a:r>
                    </a:p>
                    <a:p>
                      <a:pPr marL="285750" indent="-285750">
                        <a:buFont typeface="Arial" panose="020B0604020202020204" pitchFamily="34" charset="0"/>
                        <a:buChar char="•"/>
                      </a:pPr>
                      <a:r>
                        <a:rPr lang="en-US" b="0" dirty="0">
                          <a:solidFill>
                            <a:schemeClr val="tx1"/>
                          </a:solidFill>
                        </a:rPr>
                        <a:t>Increasing dependency on technology</a:t>
                      </a:r>
                    </a:p>
                    <a:p>
                      <a:pPr marL="285750" indent="-285750">
                        <a:buFont typeface="Arial" panose="020B0604020202020204" pitchFamily="34" charset="0"/>
                        <a:buChar char="•"/>
                      </a:pPr>
                      <a:r>
                        <a:rPr lang="en-US" b="0" dirty="0">
                          <a:solidFill>
                            <a:schemeClr val="tx1"/>
                          </a:solidFill>
                        </a:rPr>
                        <a:t>Investment in R&amp;D</a:t>
                      </a:r>
                    </a:p>
                    <a:p>
                      <a:pPr marL="285750" indent="-285750">
                        <a:buFont typeface="Arial" panose="020B0604020202020204" pitchFamily="34" charset="0"/>
                        <a:buChar char="•"/>
                      </a:pPr>
                      <a:r>
                        <a:rPr lang="en-US" b="0" dirty="0">
                          <a:solidFill>
                            <a:schemeClr val="tx1"/>
                          </a:solidFill>
                        </a:rPr>
                        <a:t>Improve online presence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Threats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chemeClr val="tx1"/>
                          </a:solidFill>
                        </a:rPr>
                        <a:t>Rising labor costs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chemeClr val="tx1"/>
                          </a:solidFill>
                        </a:rPr>
                        <a:t>Quality products from other competitors like Samsung.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chemeClr val="tx1"/>
                          </a:solidFill>
                        </a:rPr>
                        <a:t>Product imitation</a:t>
                      </a:r>
                    </a:p>
                  </a:txBody>
                  <a:tcPr>
                    <a:noFill/>
                  </a:tcPr>
                </a:tc>
                <a:extLst>
                  <a:ext uri="{0D108BD9-81ED-4DB2-BD59-A6C34878D82A}">
                    <a16:rowId xmlns:a16="http://schemas.microsoft.com/office/drawing/2014/main" xmlns="" val="3462684390"/>
                  </a:ext>
                </a:extLst>
              </a:tr>
            </a:tbl>
          </a:graphicData>
        </a:graphic>
      </p:graphicFrame>
    </p:spTree>
    <p:extLst>
      <p:ext uri="{BB962C8B-B14F-4D97-AF65-F5344CB8AC3E}">
        <p14:creationId xmlns:p14="http://schemas.microsoft.com/office/powerpoint/2010/main" val="146634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tx1"/>
                </a:solidFill>
              </a:rPr>
              <a:t>SWOT Analysis Strategy</a:t>
            </a:r>
          </a:p>
        </p:txBody>
      </p:sp>
      <p:sp>
        <p:nvSpPr>
          <p:cNvPr id="2" name="Content Placeholder 1"/>
          <p:cNvSpPr>
            <a:spLocks noGrp="1"/>
          </p:cNvSpPr>
          <p:nvPr>
            <p:ph idx="1"/>
          </p:nvPr>
        </p:nvSpPr>
        <p:spPr/>
        <p:txBody>
          <a:bodyPr/>
          <a:lstStyle/>
          <a:p>
            <a:r>
              <a:rPr lang="en-US" dirty="0"/>
              <a:t>Strengths and Opportunities</a:t>
            </a:r>
          </a:p>
          <a:p>
            <a:pPr lvl="1"/>
            <a:r>
              <a:rPr lang="en-US" dirty="0"/>
              <a:t>Increased iPhone demand due to increased dependency on technology.</a:t>
            </a:r>
          </a:p>
          <a:p>
            <a:pPr lvl="1"/>
            <a:r>
              <a:rPr lang="en-US" dirty="0"/>
              <a:t>Make more sales online</a:t>
            </a:r>
          </a:p>
          <a:p>
            <a:pPr lvl="1"/>
            <a:endParaRPr lang="en-US" dirty="0">
              <a:solidFill>
                <a:srgbClr val="0070C0"/>
              </a:solidFill>
            </a:endParaRPr>
          </a:p>
          <a:p>
            <a:pPr lvl="1"/>
            <a:endParaRPr lang="en-US" dirty="0">
              <a:solidFill>
                <a:srgbClr val="0070C0"/>
              </a:solidFill>
            </a:endParaRPr>
          </a:p>
        </p:txBody>
      </p:sp>
      <p:pic>
        <p:nvPicPr>
          <p:cNvPr id="1026" name="Picture 2" descr="Tech Tent: Apple says goodbye to Intel - BBC News">
            <a:extLst>
              <a:ext uri="{FF2B5EF4-FFF2-40B4-BE49-F238E27FC236}">
                <a16:creationId xmlns:a16="http://schemas.microsoft.com/office/drawing/2014/main" xmlns="" id="{AC9E41D5-93A8-4B15-AA95-B2530CA8D4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8359" y="4607872"/>
            <a:ext cx="4003641" cy="2242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0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tx1"/>
                </a:solidFill>
              </a:rPr>
              <a:t>SWOT Analysis Strategy</a:t>
            </a:r>
          </a:p>
        </p:txBody>
      </p:sp>
      <p:sp>
        <p:nvSpPr>
          <p:cNvPr id="2" name="Content Placeholder 1"/>
          <p:cNvSpPr>
            <a:spLocks noGrp="1"/>
          </p:cNvSpPr>
          <p:nvPr>
            <p:ph idx="1"/>
          </p:nvPr>
        </p:nvSpPr>
        <p:spPr/>
        <p:txBody>
          <a:bodyPr/>
          <a:lstStyle/>
          <a:p>
            <a:r>
              <a:rPr lang="en-US" dirty="0"/>
              <a:t>Weaknesses and Threats</a:t>
            </a:r>
          </a:p>
          <a:p>
            <a:pPr lvl="1"/>
            <a:r>
              <a:rPr lang="en-US" dirty="0"/>
              <a:t>Recruit more authorized sellers.</a:t>
            </a:r>
          </a:p>
          <a:p>
            <a:pPr lvl="1"/>
            <a:r>
              <a:rPr lang="en-US" dirty="0"/>
              <a:t>Reach more people through discounted prices.</a:t>
            </a:r>
          </a:p>
          <a:p>
            <a:pPr lvl="1"/>
            <a:endParaRPr lang="en-US" dirty="0">
              <a:solidFill>
                <a:srgbClr val="0070C0"/>
              </a:solidFill>
            </a:endParaRPr>
          </a:p>
        </p:txBody>
      </p:sp>
      <p:pic>
        <p:nvPicPr>
          <p:cNvPr id="2052" name="Picture 4" descr="Buy New Apple AirTag | Instok Kenya">
            <a:extLst>
              <a:ext uri="{FF2B5EF4-FFF2-40B4-BE49-F238E27FC236}">
                <a16:creationId xmlns:a16="http://schemas.microsoft.com/office/drawing/2014/main" xmlns="" id="{48C5B996-010D-4E41-A365-A88A21DCB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8138" y="3429000"/>
            <a:ext cx="3053862" cy="3067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97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chemeClr val="tx1"/>
                </a:solidFill>
              </a:rPr>
              <a:t>Competitiveness Strategy</a:t>
            </a:r>
          </a:p>
        </p:txBody>
      </p:sp>
      <p:sp>
        <p:nvSpPr>
          <p:cNvPr id="2" name="Content Placeholder 1"/>
          <p:cNvSpPr>
            <a:spLocks noGrp="1"/>
          </p:cNvSpPr>
          <p:nvPr>
            <p:ph idx="1"/>
          </p:nvPr>
        </p:nvSpPr>
        <p:spPr/>
        <p:txBody>
          <a:bodyPr/>
          <a:lstStyle/>
          <a:p>
            <a:r>
              <a:rPr lang="en-US" dirty="0"/>
              <a:t>Competitiveness</a:t>
            </a:r>
          </a:p>
          <a:p>
            <a:pPr lvl="1"/>
            <a:r>
              <a:rPr lang="en-US" dirty="0"/>
              <a:t>Apple has financial muscles</a:t>
            </a:r>
          </a:p>
          <a:p>
            <a:pPr lvl="1"/>
            <a:r>
              <a:rPr lang="en-US" dirty="0"/>
              <a:t>High employee retention</a:t>
            </a:r>
          </a:p>
          <a:p>
            <a:pPr lvl="1"/>
            <a:endParaRPr lang="en-US" dirty="0"/>
          </a:p>
        </p:txBody>
      </p:sp>
      <p:pic>
        <p:nvPicPr>
          <p:cNvPr id="3074" name="Picture 2" descr="Apple develops alternative to Google search | Financial Times">
            <a:extLst>
              <a:ext uri="{FF2B5EF4-FFF2-40B4-BE49-F238E27FC236}">
                <a16:creationId xmlns:a16="http://schemas.microsoft.com/office/drawing/2014/main" xmlns="" id="{AA872557-AA82-4B78-844E-DB3EE81D65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7975" y="4607169"/>
            <a:ext cx="3564025" cy="2250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45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chemeClr val="tx1"/>
                </a:solidFill>
              </a:rPr>
              <a:t>Profitability Strategy</a:t>
            </a:r>
          </a:p>
        </p:txBody>
      </p:sp>
      <p:sp>
        <p:nvSpPr>
          <p:cNvPr id="2" name="Content Placeholder 1"/>
          <p:cNvSpPr>
            <a:spLocks noGrp="1"/>
          </p:cNvSpPr>
          <p:nvPr>
            <p:ph idx="1"/>
          </p:nvPr>
        </p:nvSpPr>
        <p:spPr/>
        <p:txBody>
          <a:bodyPr/>
          <a:lstStyle/>
          <a:p>
            <a:r>
              <a:rPr lang="en-US" dirty="0"/>
              <a:t>Profitability</a:t>
            </a:r>
          </a:p>
          <a:p>
            <a:pPr lvl="1"/>
            <a:r>
              <a:rPr lang="en-US" dirty="0"/>
              <a:t>Premium pricing strategy</a:t>
            </a:r>
          </a:p>
          <a:p>
            <a:pPr lvl="1"/>
            <a:r>
              <a:rPr lang="en-US" dirty="0"/>
              <a:t>Investment in R&amp;D</a:t>
            </a:r>
          </a:p>
          <a:p>
            <a:pPr lvl="1"/>
            <a:endParaRPr lang="en-US" dirty="0"/>
          </a:p>
          <a:p>
            <a:pPr lvl="1"/>
            <a:endParaRPr lang="en-US" dirty="0"/>
          </a:p>
        </p:txBody>
      </p:sp>
    </p:spTree>
    <p:extLst>
      <p:ext uri="{BB962C8B-B14F-4D97-AF65-F5344CB8AC3E}">
        <p14:creationId xmlns:p14="http://schemas.microsoft.com/office/powerpoint/2010/main" val="38772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tx1"/>
                </a:solidFill>
              </a:rPr>
              <a:t>Communications Plan</a:t>
            </a:r>
          </a:p>
        </p:txBody>
      </p:sp>
      <p:sp>
        <p:nvSpPr>
          <p:cNvPr id="2" name="Content Placeholder 1"/>
          <p:cNvSpPr>
            <a:spLocks noGrp="1"/>
          </p:cNvSpPr>
          <p:nvPr>
            <p:ph idx="1"/>
          </p:nvPr>
        </p:nvSpPr>
        <p:spPr/>
        <p:txBody>
          <a:bodyPr>
            <a:normAutofit/>
          </a:bodyPr>
          <a:lstStyle/>
          <a:p>
            <a:r>
              <a:rPr lang="en-US" dirty="0"/>
              <a:t>Competitiveness Strategies</a:t>
            </a:r>
          </a:p>
          <a:p>
            <a:pPr lvl="1"/>
            <a:r>
              <a:rPr lang="en-US" dirty="0"/>
              <a:t>Constraint diversification strategy</a:t>
            </a:r>
          </a:p>
          <a:p>
            <a:pPr lvl="1"/>
            <a:r>
              <a:rPr lang="en-US" dirty="0"/>
              <a:t>Expansion of the product base.</a:t>
            </a:r>
          </a:p>
        </p:txBody>
      </p:sp>
    </p:spTree>
    <p:extLst>
      <p:ext uri="{BB962C8B-B14F-4D97-AF65-F5344CB8AC3E}">
        <p14:creationId xmlns:p14="http://schemas.microsoft.com/office/powerpoint/2010/main" val="20548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tx1"/>
                </a:solidFill>
              </a:rPr>
              <a:t>Communications Plan</a:t>
            </a:r>
          </a:p>
        </p:txBody>
      </p:sp>
      <p:sp>
        <p:nvSpPr>
          <p:cNvPr id="2" name="Content Placeholder 1"/>
          <p:cNvSpPr>
            <a:spLocks noGrp="1"/>
          </p:cNvSpPr>
          <p:nvPr>
            <p:ph idx="1"/>
          </p:nvPr>
        </p:nvSpPr>
        <p:spPr/>
        <p:txBody>
          <a:bodyPr>
            <a:normAutofit/>
          </a:bodyPr>
          <a:lstStyle/>
          <a:p>
            <a:r>
              <a:rPr lang="en-US" dirty="0"/>
              <a:t>Profitability Strategies</a:t>
            </a:r>
          </a:p>
          <a:p>
            <a:pPr lvl="1"/>
            <a:r>
              <a:rPr lang="en-US" dirty="0"/>
              <a:t>Unique products.</a:t>
            </a:r>
          </a:p>
          <a:p>
            <a:pPr lvl="1"/>
            <a:r>
              <a:rPr lang="en-US" dirty="0"/>
              <a:t>Use of chosen retain stores.</a:t>
            </a:r>
          </a:p>
        </p:txBody>
      </p:sp>
      <p:pic>
        <p:nvPicPr>
          <p:cNvPr id="4098" name="Picture 2" descr="Apple defends new photo scanning child protection tech - BBC News">
            <a:extLst>
              <a:ext uri="{FF2B5EF4-FFF2-40B4-BE49-F238E27FC236}">
                <a16:creationId xmlns:a16="http://schemas.microsoft.com/office/drawing/2014/main" xmlns="" id="{B53A18A3-7B07-4F2D-8624-D9266A2EB0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1257" y="3997569"/>
            <a:ext cx="4050743" cy="2860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24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tx1"/>
                </a:solidFill>
              </a:rPr>
              <a:t>Corporate Social Responsibility</a:t>
            </a:r>
          </a:p>
        </p:txBody>
      </p:sp>
      <p:sp>
        <p:nvSpPr>
          <p:cNvPr id="2" name="Content Placeholder 1"/>
          <p:cNvSpPr>
            <a:spLocks noGrp="1"/>
          </p:cNvSpPr>
          <p:nvPr>
            <p:ph idx="1"/>
          </p:nvPr>
        </p:nvSpPr>
        <p:spPr/>
        <p:txBody>
          <a:bodyPr>
            <a:normAutofit/>
          </a:bodyPr>
          <a:lstStyle/>
          <a:p>
            <a:r>
              <a:rPr lang="en-US" dirty="0"/>
              <a:t>Responsible (ethical) corporate citizen</a:t>
            </a:r>
          </a:p>
          <a:p>
            <a:pPr lvl="1"/>
            <a:r>
              <a:rPr lang="en-US" dirty="0"/>
              <a:t>Better relationship with shareholders.</a:t>
            </a:r>
          </a:p>
          <a:p>
            <a:pPr lvl="1"/>
            <a:r>
              <a:rPr lang="en-US" dirty="0"/>
              <a:t>Protecting the environment.</a:t>
            </a:r>
          </a:p>
          <a:p>
            <a:pPr lvl="1"/>
            <a:endParaRPr lang="en-US" dirty="0">
              <a:solidFill>
                <a:srgbClr val="0070C0"/>
              </a:solidFill>
            </a:endParaRPr>
          </a:p>
          <a:p>
            <a:pPr lvl="1"/>
            <a:endParaRPr lang="en-US" dirty="0">
              <a:solidFill>
                <a:srgbClr val="0070C0"/>
              </a:solidFill>
            </a:endParaRPr>
          </a:p>
          <a:p>
            <a:r>
              <a:rPr lang="en-US" dirty="0"/>
              <a:t>Impact of efforts on company’s bottom line </a:t>
            </a:r>
          </a:p>
          <a:p>
            <a:pPr lvl="1"/>
            <a:r>
              <a:rPr lang="en-US" dirty="0"/>
              <a:t>Increased profits.</a:t>
            </a:r>
          </a:p>
          <a:p>
            <a:pPr lvl="1"/>
            <a:r>
              <a:rPr lang="en-US" dirty="0"/>
              <a:t>Zero legal suits.</a:t>
            </a:r>
          </a:p>
          <a:p>
            <a:endParaRPr lang="en-US" dirty="0">
              <a:solidFill>
                <a:srgbClr val="0070C0"/>
              </a:solidFill>
            </a:endParaRPr>
          </a:p>
        </p:txBody>
      </p:sp>
    </p:spTree>
    <p:extLst>
      <p:ext uri="{BB962C8B-B14F-4D97-AF65-F5344CB8AC3E}">
        <p14:creationId xmlns:p14="http://schemas.microsoft.com/office/powerpoint/2010/main" val="63102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chemeClr val="tx1"/>
                </a:solidFill>
              </a:rPr>
              <a:t>References</a:t>
            </a:r>
          </a:p>
        </p:txBody>
      </p:sp>
      <p:sp>
        <p:nvSpPr>
          <p:cNvPr id="2" name="Content Placeholder 1"/>
          <p:cNvSpPr>
            <a:spLocks noGrp="1"/>
          </p:cNvSpPr>
          <p:nvPr>
            <p:ph idx="1"/>
          </p:nvPr>
        </p:nvSpPr>
        <p:spPr/>
        <p:txBody>
          <a:bodyPr>
            <a:normAutofit fontScale="92500" lnSpcReduction="10000"/>
          </a:bodyPr>
          <a:lstStyle/>
          <a:p>
            <a:r>
              <a:rPr lang="en-US" dirty="0" err="1"/>
              <a:t>Hitt</a:t>
            </a:r>
            <a:r>
              <a:rPr lang="en-US" dirty="0"/>
              <a:t>, M. A., Ireland, R. D., &amp; </a:t>
            </a:r>
            <a:r>
              <a:rPr lang="en-US" dirty="0" err="1"/>
              <a:t>Hoskisson</a:t>
            </a:r>
            <a:r>
              <a:rPr lang="en-US" dirty="0"/>
              <a:t>, R. E. (2013). Strategic management: Concepts and cases: </a:t>
            </a:r>
            <a:r>
              <a:rPr lang="en-US" dirty="0" err="1"/>
              <a:t>Competiveness</a:t>
            </a:r>
            <a:r>
              <a:rPr lang="en-US" dirty="0"/>
              <a:t> and globalization (10th ed.). Mason, OH: South-Western Cengage Learning.</a:t>
            </a:r>
          </a:p>
          <a:p>
            <a:r>
              <a:rPr lang="en-US" dirty="0"/>
              <a:t>Demir, A. (2017). Apple Is Trying to Resolve Many of Their Marketing and Management Problems. </a:t>
            </a:r>
            <a:r>
              <a:rPr lang="en-US" i="1" dirty="0" err="1"/>
              <a:t>PressAcademia</a:t>
            </a:r>
            <a:r>
              <a:rPr lang="en-US" i="1" dirty="0"/>
              <a:t> Procedia</a:t>
            </a:r>
            <a:r>
              <a:rPr lang="en-US" dirty="0"/>
              <a:t>, </a:t>
            </a:r>
            <a:r>
              <a:rPr lang="en-US" i="1" dirty="0"/>
              <a:t>4</a:t>
            </a:r>
            <a:r>
              <a:rPr lang="en-US" dirty="0"/>
              <a:t>(1), 143-147.</a:t>
            </a:r>
          </a:p>
          <a:p>
            <a:r>
              <a:rPr lang="en-US" dirty="0" err="1"/>
              <a:t>Hitt</a:t>
            </a:r>
            <a:r>
              <a:rPr lang="en-US" dirty="0"/>
              <a:t>, M. A., Ireland, R. D., &amp; </a:t>
            </a:r>
            <a:r>
              <a:rPr lang="en-US" dirty="0" err="1"/>
              <a:t>Hoskisson</a:t>
            </a:r>
            <a:r>
              <a:rPr lang="en-US" dirty="0"/>
              <a:t>, R.E. (2020). Strategic management: Concepts and Cases: Competitiveness and globalization (13th ed.). Mason, OH: South-Western Cengage Learning</a:t>
            </a:r>
          </a:p>
          <a:p>
            <a:r>
              <a:rPr lang="en-US" dirty="0"/>
              <a:t>Li, Y. (2021). Apple Inc. Analysis and Forecast Evaluation. </a:t>
            </a:r>
            <a:r>
              <a:rPr lang="en-US" i="1" dirty="0"/>
              <a:t>Proceedings of Business and Economic Studies</a:t>
            </a:r>
            <a:r>
              <a:rPr lang="en-US" dirty="0"/>
              <a:t>, </a:t>
            </a:r>
            <a:r>
              <a:rPr lang="en-US" i="1" dirty="0"/>
              <a:t>4</a:t>
            </a:r>
            <a:r>
              <a:rPr lang="en-US" dirty="0"/>
              <a:t>(4), 71-78.</a:t>
            </a:r>
          </a:p>
          <a:p>
            <a:r>
              <a:rPr lang="en-US" dirty="0"/>
              <a:t>Zhang, Q. (2017). Research on Apple Inc’s Current Developing Conditions. </a:t>
            </a:r>
            <a:r>
              <a:rPr lang="en-US" i="1" dirty="0"/>
              <a:t>Open Journal of Business and Management</a:t>
            </a:r>
            <a:r>
              <a:rPr lang="en-US" dirty="0"/>
              <a:t>, </a:t>
            </a:r>
            <a:r>
              <a:rPr lang="en-US" i="1" dirty="0"/>
              <a:t>6</a:t>
            </a:r>
            <a:r>
              <a:rPr lang="en-US" dirty="0"/>
              <a:t>(01), 39.</a:t>
            </a:r>
          </a:p>
        </p:txBody>
      </p:sp>
    </p:spTree>
    <p:extLst>
      <p:ext uri="{BB962C8B-B14F-4D97-AF65-F5344CB8AC3E}">
        <p14:creationId xmlns:p14="http://schemas.microsoft.com/office/powerpoint/2010/main" val="97621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439</TotalTime>
  <Words>1683</Words>
  <Application>Microsoft Office PowerPoint</Application>
  <PresentationFormat>Custom</PresentationFormat>
  <Paragraphs>95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Presentation on brainstorming</vt:lpstr>
      <vt:lpstr>BUS499 Capstone</vt:lpstr>
      <vt:lpstr>SWOT Analysis of Apple Inc</vt:lpstr>
      <vt:lpstr>SWOT Analysis Strategy</vt:lpstr>
      <vt:lpstr>SWOT Analysis Strategy</vt:lpstr>
      <vt:lpstr>Competitiveness Strategy</vt:lpstr>
      <vt:lpstr>Profitability Strategy</vt:lpstr>
      <vt:lpstr>Communications Plan</vt:lpstr>
      <vt:lpstr>Communications Plan</vt:lpstr>
      <vt:lpstr>Corporate Social Responsibility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BUS499 Captone</dc:title>
  <dc:creator>Alethia Gardner</dc:creator>
  <cp:lastModifiedBy>VINNY</cp:lastModifiedBy>
  <cp:revision>39</cp:revision>
  <dcterms:created xsi:type="dcterms:W3CDTF">2018-11-16T01:49:47Z</dcterms:created>
  <dcterms:modified xsi:type="dcterms:W3CDTF">2021-09-20T23:30:25Z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